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7ec75e87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17ec75e877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7581ee1e3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7581ee1e3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7ec75e877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7ec75e877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7ec75e8773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7ec75e877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7581ee1e3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7581ee1e3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8a88a8b0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8a88a8b0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7581ee1e3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7581ee1e3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666666"/>
              </a:buClr>
              <a:buSzPts val="1400"/>
              <a:buFont typeface="Arial"/>
              <a:buChar char="●"/>
            </a:pPr>
            <a:r>
              <a:t/>
            </a:r>
            <a:endParaRPr sz="1400">
              <a:solidFill>
                <a:srgbClr val="666666"/>
              </a:solidFill>
            </a:endParaRPr>
          </a:p>
          <a:p>
            <a:pPr indent="-317500" lvl="0" marL="457200" rtl="0" algn="l">
              <a:lnSpc>
                <a:spcPct val="150000"/>
              </a:lnSpc>
              <a:spcBef>
                <a:spcPts val="0"/>
              </a:spcBef>
              <a:spcAft>
                <a:spcPts val="0"/>
              </a:spcAft>
              <a:buClr>
                <a:srgbClr val="666666"/>
              </a:buClr>
              <a:buSzPts val="1400"/>
              <a:buFont typeface="Arial"/>
              <a:buChar char="●"/>
            </a:pPr>
            <a:r>
              <a:rPr lang="en" sz="1400">
                <a:solidFill>
                  <a:srgbClr val="666666"/>
                </a:solidFill>
              </a:rPr>
              <a:t>Assist center/providers with DoD vouchers/fee assistance compliance and processes</a:t>
            </a:r>
            <a:endParaRPr sz="1400">
              <a:solidFill>
                <a:srgbClr val="666666"/>
              </a:solidFill>
            </a:endParaRPr>
          </a:p>
          <a:p>
            <a:pPr indent="0" lvl="0" marL="0" rtl="0" algn="l">
              <a:lnSpc>
                <a:spcPct val="150000"/>
              </a:lnSpc>
              <a:spcBef>
                <a:spcPts val="1200"/>
              </a:spcBef>
              <a:spcAft>
                <a:spcPts val="0"/>
              </a:spcAft>
              <a:buClr>
                <a:schemeClr val="dk1"/>
              </a:buClr>
              <a:buSzPts val="1100"/>
              <a:buFont typeface="Arial"/>
              <a:buNone/>
            </a:pPr>
            <a:r>
              <a:t/>
            </a:r>
            <a:endParaRPr sz="1400">
              <a:solidFill>
                <a:srgbClr val="666666"/>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7d4f1e53d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7d4f1e53d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7.png"/><Relationship Id="rId5" Type="http://schemas.openxmlformats.org/officeDocument/2006/relationships/image" Target="../media/image23.png"/><Relationship Id="rId6"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14.png"/><Relationship Id="rId7" Type="http://schemas.openxmlformats.org/officeDocument/2006/relationships/image" Target="../media/image9.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566950"/>
            <a:ext cx="9143997" cy="2308322"/>
          </a:xfrm>
          <a:prstGeom prst="rect">
            <a:avLst/>
          </a:prstGeom>
          <a:noFill/>
          <a:ln>
            <a:noFill/>
          </a:ln>
          <a:effectLst>
            <a:outerShdw blurRad="57150" rotWithShape="0" algn="bl" dir="5400000" dist="19050">
              <a:srgbClr val="000000">
                <a:alpha val="50000"/>
              </a:srgbClr>
            </a:outerShdw>
          </a:effectLst>
        </p:spPr>
      </p:pic>
      <p:pic>
        <p:nvPicPr>
          <p:cNvPr id="55" name="Google Shape;55;p13"/>
          <p:cNvPicPr preferRelativeResize="0"/>
          <p:nvPr/>
        </p:nvPicPr>
        <p:blipFill>
          <a:blip r:embed="rId4">
            <a:alphaModFix/>
          </a:blip>
          <a:stretch>
            <a:fillRect/>
          </a:stretch>
        </p:blipFill>
        <p:spPr>
          <a:xfrm>
            <a:off x="-35225" y="910941"/>
            <a:ext cx="9144003" cy="2321719"/>
          </a:xfrm>
          <a:prstGeom prst="rect">
            <a:avLst/>
          </a:prstGeom>
          <a:noFill/>
          <a:ln>
            <a:noFill/>
          </a:ln>
        </p:spPr>
      </p:pic>
      <p:pic>
        <p:nvPicPr>
          <p:cNvPr id="56" name="Google Shape;56;p13"/>
          <p:cNvPicPr preferRelativeResize="0"/>
          <p:nvPr/>
        </p:nvPicPr>
        <p:blipFill>
          <a:blip r:embed="rId5">
            <a:alphaModFix/>
          </a:blip>
          <a:stretch>
            <a:fillRect/>
          </a:stretch>
        </p:blipFill>
        <p:spPr>
          <a:xfrm>
            <a:off x="7140928" y="2191378"/>
            <a:ext cx="2003076" cy="760100"/>
          </a:xfrm>
          <a:prstGeom prst="rect">
            <a:avLst/>
          </a:prstGeom>
          <a:noFill/>
          <a:ln>
            <a:noFill/>
          </a:ln>
        </p:spPr>
      </p:pic>
      <p:pic>
        <p:nvPicPr>
          <p:cNvPr id="57" name="Google Shape;57;p13"/>
          <p:cNvPicPr preferRelativeResize="0"/>
          <p:nvPr/>
        </p:nvPicPr>
        <p:blipFill>
          <a:blip r:embed="rId6">
            <a:alphaModFix/>
          </a:blip>
          <a:stretch>
            <a:fillRect/>
          </a:stretch>
        </p:blipFill>
        <p:spPr>
          <a:xfrm>
            <a:off x="3380275" y="3409535"/>
            <a:ext cx="2383457" cy="16060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031700" y="65750"/>
            <a:ext cx="5861400" cy="1117100"/>
          </a:xfrm>
          <a:prstGeom prst="rect">
            <a:avLst/>
          </a:prstGeom>
          <a:noFill/>
          <a:ln>
            <a:noFill/>
          </a:ln>
        </p:spPr>
      </p:pic>
      <p:pic>
        <p:nvPicPr>
          <p:cNvPr id="63" name="Google Shape;63;p14"/>
          <p:cNvPicPr preferRelativeResize="0"/>
          <p:nvPr/>
        </p:nvPicPr>
        <p:blipFill>
          <a:blip r:embed="rId4">
            <a:alphaModFix/>
          </a:blip>
          <a:stretch>
            <a:fillRect/>
          </a:stretch>
        </p:blipFill>
        <p:spPr>
          <a:xfrm rot="10800000">
            <a:off x="0" y="3803925"/>
            <a:ext cx="9144003" cy="1353750"/>
          </a:xfrm>
          <a:prstGeom prst="rect">
            <a:avLst/>
          </a:prstGeom>
          <a:noFill/>
          <a:ln>
            <a:noFill/>
          </a:ln>
          <a:effectLst>
            <a:outerShdw blurRad="57150" rotWithShape="0" algn="bl" dir="5400000" dist="19050">
              <a:srgbClr val="000000">
                <a:alpha val="50000"/>
              </a:srgbClr>
            </a:outerShdw>
          </a:effectLst>
        </p:spPr>
      </p:pic>
      <p:sp>
        <p:nvSpPr>
          <p:cNvPr id="64" name="Google Shape;64;p14"/>
          <p:cNvSpPr txBox="1"/>
          <p:nvPr/>
        </p:nvSpPr>
        <p:spPr>
          <a:xfrm>
            <a:off x="3815025" y="1293450"/>
            <a:ext cx="5105400" cy="253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Camp Alliance Inc., a state and national award-winning 501(c)3 charitable organization was established in 2010 with the purpose of supporting Service Members, Veterans, and their families (SMVF).</a:t>
            </a:r>
            <a:endParaRPr b="0" i="0" sz="14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chemeClr val="dk2"/>
                </a:solidFill>
                <a:latin typeface="Arial"/>
                <a:ea typeface="Arial"/>
                <a:cs typeface="Arial"/>
                <a:sym typeface="Arial"/>
              </a:rPr>
              <a:t>Our </a:t>
            </a:r>
            <a:r>
              <a:rPr lang="en">
                <a:solidFill>
                  <a:schemeClr val="dk2"/>
                </a:solidFill>
              </a:rPr>
              <a:t>mission</a:t>
            </a:r>
            <a:r>
              <a:rPr b="0" i="0" lang="en" sz="1400" u="none" cap="none" strike="noStrike">
                <a:solidFill>
                  <a:schemeClr val="dk2"/>
                </a:solidFill>
                <a:latin typeface="Arial"/>
                <a:ea typeface="Arial"/>
                <a:cs typeface="Arial"/>
                <a:sym typeface="Arial"/>
              </a:rPr>
              <a:t> is to improve the quality of life within the SMVF community by enhancing Department of Defense and State Government programing, though the development of new platforms that provide critical resources in support of the military unit and family readiness.</a:t>
            </a:r>
            <a:endParaRPr b="0" i="0" sz="1400" u="none" cap="none" strike="noStrike">
              <a:solidFill>
                <a:schemeClr val="dk2"/>
              </a:solidFill>
              <a:latin typeface="Arial"/>
              <a:ea typeface="Arial"/>
              <a:cs typeface="Arial"/>
              <a:sym typeface="Arial"/>
            </a:endParaRPr>
          </a:p>
        </p:txBody>
      </p:sp>
      <p:pic>
        <p:nvPicPr>
          <p:cNvPr id="65" name="Google Shape;65;p14"/>
          <p:cNvPicPr preferRelativeResize="0"/>
          <p:nvPr/>
        </p:nvPicPr>
        <p:blipFill rotWithShape="1">
          <a:blip r:embed="rId5">
            <a:alphaModFix/>
          </a:blip>
          <a:srcRect b="0" l="0" r="0" t="0"/>
          <a:stretch/>
        </p:blipFill>
        <p:spPr>
          <a:xfrm>
            <a:off x="1629625" y="2625850"/>
            <a:ext cx="1747700" cy="1747700"/>
          </a:xfrm>
          <a:prstGeom prst="rect">
            <a:avLst/>
          </a:prstGeom>
          <a:noFill/>
          <a:ln>
            <a:noFill/>
          </a:ln>
        </p:spPr>
      </p:pic>
      <p:pic>
        <p:nvPicPr>
          <p:cNvPr id="66" name="Google Shape;66;p14"/>
          <p:cNvPicPr preferRelativeResize="0"/>
          <p:nvPr/>
        </p:nvPicPr>
        <p:blipFill rotWithShape="1">
          <a:blip r:embed="rId6">
            <a:alphaModFix/>
          </a:blip>
          <a:srcRect b="0" l="0" r="0" t="0"/>
          <a:stretch/>
        </p:blipFill>
        <p:spPr>
          <a:xfrm>
            <a:off x="1912100" y="970251"/>
            <a:ext cx="1805025" cy="1805000"/>
          </a:xfrm>
          <a:prstGeom prst="rect">
            <a:avLst/>
          </a:prstGeom>
          <a:noFill/>
          <a:ln>
            <a:noFill/>
          </a:ln>
        </p:spPr>
      </p:pic>
      <p:pic>
        <p:nvPicPr>
          <p:cNvPr id="67" name="Google Shape;67;p14"/>
          <p:cNvPicPr preferRelativeResize="0"/>
          <p:nvPr/>
        </p:nvPicPr>
        <p:blipFill rotWithShape="1">
          <a:blip r:embed="rId7">
            <a:alphaModFix/>
          </a:blip>
          <a:srcRect b="0" l="0" r="0" t="0"/>
          <a:stretch/>
        </p:blipFill>
        <p:spPr>
          <a:xfrm rot="-298711">
            <a:off x="366250" y="502365"/>
            <a:ext cx="1865499" cy="1865471"/>
          </a:xfrm>
          <a:prstGeom prst="rect">
            <a:avLst/>
          </a:prstGeom>
          <a:noFill/>
          <a:ln>
            <a:noFill/>
          </a:ln>
        </p:spPr>
      </p:pic>
      <p:pic>
        <p:nvPicPr>
          <p:cNvPr id="68" name="Google Shape;68;p14"/>
          <p:cNvPicPr preferRelativeResize="0"/>
          <p:nvPr/>
        </p:nvPicPr>
        <p:blipFill rotWithShape="1">
          <a:blip r:embed="rId8">
            <a:alphaModFix/>
          </a:blip>
          <a:srcRect b="0" l="0" r="0" t="0"/>
          <a:stretch/>
        </p:blipFill>
        <p:spPr>
          <a:xfrm>
            <a:off x="107075" y="2206800"/>
            <a:ext cx="1805025" cy="1805025"/>
          </a:xfrm>
          <a:prstGeom prst="rect">
            <a:avLst/>
          </a:prstGeom>
          <a:noFill/>
          <a:ln>
            <a:noFill/>
          </a:ln>
        </p:spPr>
      </p:pic>
      <p:sp>
        <p:nvSpPr>
          <p:cNvPr id="69" name="Google Shape;69;p14"/>
          <p:cNvSpPr txBox="1"/>
          <p:nvPr>
            <p:ph idx="4294967295" type="subTitle"/>
          </p:nvPr>
        </p:nvSpPr>
        <p:spPr>
          <a:xfrm>
            <a:off x="-85075" y="4340125"/>
            <a:ext cx="5053200" cy="454500"/>
          </a:xfrm>
          <a:prstGeom prst="rect">
            <a:avLst/>
          </a:prstGeom>
          <a:noFill/>
          <a:ln>
            <a:noFill/>
          </a:ln>
          <a:effectLst>
            <a:outerShdw blurRad="114300" rotWithShape="0" algn="bl" dir="1020000" dist="9525">
              <a:srgbClr val="000000">
                <a:alpha val="81000"/>
              </a:srgbClr>
            </a:outerShdw>
          </a:effectLst>
        </p:spPr>
        <p:txBody>
          <a:bodyPr anchorCtr="0" anchor="t" bIns="91425" lIns="91425" spcFirstLastPara="1" rIns="91425" wrap="square" tIns="91425">
            <a:normAutofit/>
          </a:bodyPr>
          <a:lstStyle/>
          <a:p>
            <a:pPr indent="0" lvl="0" marL="0" marR="0" rtl="0" algn="r">
              <a:lnSpc>
                <a:spcPct val="100000"/>
              </a:lnSpc>
              <a:spcBef>
                <a:spcPts val="0"/>
              </a:spcBef>
              <a:spcAft>
                <a:spcPts val="0"/>
              </a:spcAft>
              <a:buClr>
                <a:schemeClr val="dk2"/>
              </a:buClr>
              <a:buSzPts val="1677"/>
              <a:buFont typeface="Roboto"/>
              <a:buNone/>
            </a:pPr>
            <a:r>
              <a:rPr b="0" i="0" lang="en" sz="1200" u="none" cap="none" strike="noStrike">
                <a:solidFill>
                  <a:schemeClr val="lt1"/>
                </a:solidFill>
                <a:latin typeface="Roboto"/>
                <a:ea typeface="Roboto"/>
                <a:cs typeface="Roboto"/>
                <a:sym typeface="Roboto"/>
              </a:rPr>
              <a:t>Jody Bergstrom, Jennifer McCroddan,</a:t>
            </a:r>
            <a:r>
              <a:rPr lang="en" sz="1200">
                <a:solidFill>
                  <a:schemeClr val="lt1"/>
                </a:solidFill>
                <a:latin typeface="Roboto"/>
                <a:ea typeface="Roboto"/>
                <a:cs typeface="Roboto"/>
                <a:sym typeface="Roboto"/>
              </a:rPr>
              <a:t> </a:t>
            </a:r>
            <a:r>
              <a:rPr b="0" i="0" lang="en" sz="1200" u="none" cap="none" strike="noStrike">
                <a:solidFill>
                  <a:schemeClr val="lt1"/>
                </a:solidFill>
                <a:latin typeface="Roboto"/>
                <a:ea typeface="Roboto"/>
                <a:cs typeface="Roboto"/>
                <a:sym typeface="Roboto"/>
              </a:rPr>
              <a:t>Laura Hopkins &amp; Billy Goldston</a:t>
            </a:r>
            <a:endParaRPr b="0" i="0" sz="1200" u="none" cap="none" strike="noStrike">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0" y="0"/>
            <a:ext cx="9144003" cy="1353750"/>
          </a:xfrm>
          <a:prstGeom prst="rect">
            <a:avLst/>
          </a:prstGeom>
          <a:noFill/>
          <a:ln>
            <a:noFill/>
          </a:ln>
          <a:effectLst>
            <a:outerShdw blurRad="57150" rotWithShape="0" algn="bl" dir="5400000" dist="19050">
              <a:srgbClr val="000000">
                <a:alpha val="50000"/>
              </a:srgbClr>
            </a:outerShdw>
          </a:effectLst>
        </p:spPr>
      </p:pic>
      <p:pic>
        <p:nvPicPr>
          <p:cNvPr id="75" name="Google Shape;75;p15"/>
          <p:cNvPicPr preferRelativeResize="0"/>
          <p:nvPr/>
        </p:nvPicPr>
        <p:blipFill>
          <a:blip r:embed="rId4">
            <a:alphaModFix/>
          </a:blip>
          <a:stretch>
            <a:fillRect/>
          </a:stretch>
        </p:blipFill>
        <p:spPr>
          <a:xfrm>
            <a:off x="7140928" y="669853"/>
            <a:ext cx="2003076" cy="760100"/>
          </a:xfrm>
          <a:prstGeom prst="rect">
            <a:avLst/>
          </a:prstGeom>
          <a:noFill/>
          <a:ln>
            <a:noFill/>
          </a:ln>
        </p:spPr>
      </p:pic>
      <p:pic>
        <p:nvPicPr>
          <p:cNvPr id="76" name="Google Shape;76;p15"/>
          <p:cNvPicPr preferRelativeResize="0"/>
          <p:nvPr/>
        </p:nvPicPr>
        <p:blipFill>
          <a:blip r:embed="rId5">
            <a:alphaModFix/>
          </a:blip>
          <a:stretch>
            <a:fillRect/>
          </a:stretch>
        </p:blipFill>
        <p:spPr>
          <a:xfrm>
            <a:off x="716313" y="59875"/>
            <a:ext cx="7766574" cy="2400501"/>
          </a:xfrm>
          <a:prstGeom prst="rect">
            <a:avLst/>
          </a:prstGeom>
          <a:noFill/>
          <a:ln>
            <a:noFill/>
          </a:ln>
        </p:spPr>
      </p:pic>
      <p:sp>
        <p:nvSpPr>
          <p:cNvPr id="77" name="Google Shape;77;p15"/>
          <p:cNvSpPr txBox="1"/>
          <p:nvPr/>
        </p:nvSpPr>
        <p:spPr>
          <a:xfrm>
            <a:off x="637800" y="1984500"/>
            <a:ext cx="7923600" cy="224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100" u="sng">
              <a:solidFill>
                <a:srgbClr val="666666"/>
              </a:solidFill>
              <a:latin typeface="Roboto"/>
              <a:ea typeface="Roboto"/>
              <a:cs typeface="Roboto"/>
              <a:sym typeface="Roboto"/>
            </a:endParaRPr>
          </a:p>
          <a:p>
            <a:pPr indent="-330200" lvl="0" marL="457200" rtl="0" algn="l">
              <a:lnSpc>
                <a:spcPct val="100000"/>
              </a:lnSpc>
              <a:spcBef>
                <a:spcPts val="600"/>
              </a:spcBef>
              <a:spcAft>
                <a:spcPts val="0"/>
              </a:spcAft>
              <a:buClr>
                <a:srgbClr val="666666"/>
              </a:buClr>
              <a:buSzPts val="1600"/>
              <a:buFont typeface="Roboto"/>
              <a:buChar char="●"/>
            </a:pPr>
            <a:r>
              <a:rPr lang="en" sz="1600">
                <a:solidFill>
                  <a:srgbClr val="666666"/>
                </a:solidFill>
                <a:highlight>
                  <a:schemeClr val="lt1"/>
                </a:highlight>
                <a:latin typeface="Roboto"/>
                <a:ea typeface="Roboto"/>
                <a:cs typeface="Roboto"/>
                <a:sym typeface="Roboto"/>
              </a:rPr>
              <a:t>T</a:t>
            </a:r>
            <a:r>
              <a:rPr lang="en" sz="1600">
                <a:solidFill>
                  <a:srgbClr val="666666"/>
                </a:solidFill>
                <a:highlight>
                  <a:schemeClr val="lt1"/>
                </a:highlight>
                <a:latin typeface="Roboto"/>
                <a:ea typeface="Roboto"/>
                <a:cs typeface="Roboto"/>
                <a:sym typeface="Roboto"/>
              </a:rPr>
              <a:t>he current state of child care for Military Families</a:t>
            </a:r>
            <a:endParaRPr sz="1600">
              <a:solidFill>
                <a:srgbClr val="666666"/>
              </a:solidFill>
              <a:highlight>
                <a:schemeClr val="lt1"/>
              </a:highlight>
              <a:latin typeface="Roboto"/>
              <a:ea typeface="Roboto"/>
              <a:cs typeface="Roboto"/>
              <a:sym typeface="Roboto"/>
            </a:endParaRPr>
          </a:p>
          <a:p>
            <a:pPr indent="0" lvl="0" marL="457200" rtl="0" algn="l">
              <a:lnSpc>
                <a:spcPct val="100000"/>
              </a:lnSpc>
              <a:spcBef>
                <a:spcPts val="600"/>
              </a:spcBef>
              <a:spcAft>
                <a:spcPts val="0"/>
              </a:spcAft>
              <a:buNone/>
            </a:pPr>
            <a:r>
              <a:t/>
            </a:r>
            <a:endParaRPr sz="1600">
              <a:solidFill>
                <a:srgbClr val="666666"/>
              </a:solidFill>
              <a:highlight>
                <a:schemeClr val="lt1"/>
              </a:highlight>
              <a:latin typeface="Roboto"/>
              <a:ea typeface="Roboto"/>
              <a:cs typeface="Roboto"/>
              <a:sym typeface="Roboto"/>
            </a:endParaRPr>
          </a:p>
          <a:p>
            <a:pPr indent="-330200" lvl="0" marL="457200" rtl="0" algn="l">
              <a:lnSpc>
                <a:spcPct val="100000"/>
              </a:lnSpc>
              <a:spcBef>
                <a:spcPts val="600"/>
              </a:spcBef>
              <a:spcAft>
                <a:spcPts val="0"/>
              </a:spcAft>
              <a:buClr>
                <a:srgbClr val="666666"/>
              </a:buClr>
              <a:buSzPts val="1600"/>
              <a:buFont typeface="Roboto"/>
              <a:buChar char="●"/>
            </a:pPr>
            <a:r>
              <a:rPr lang="en" sz="1600">
                <a:solidFill>
                  <a:srgbClr val="666666"/>
                </a:solidFill>
                <a:highlight>
                  <a:schemeClr val="lt1"/>
                </a:highlight>
                <a:latin typeface="Roboto"/>
                <a:ea typeface="Roboto"/>
                <a:cs typeface="Roboto"/>
                <a:sym typeface="Roboto"/>
              </a:rPr>
              <a:t>Provide meeting participants with the latest information regarding newly authorized DoD child care pilot programs </a:t>
            </a:r>
            <a:endParaRPr sz="1600">
              <a:solidFill>
                <a:srgbClr val="666666"/>
              </a:solidFill>
              <a:highlight>
                <a:schemeClr val="lt1"/>
              </a:highlight>
              <a:latin typeface="Roboto"/>
              <a:ea typeface="Roboto"/>
              <a:cs typeface="Roboto"/>
              <a:sym typeface="Roboto"/>
            </a:endParaRPr>
          </a:p>
          <a:p>
            <a:pPr indent="0" lvl="0" marL="0" rtl="0" algn="l">
              <a:lnSpc>
                <a:spcPct val="100000"/>
              </a:lnSpc>
              <a:spcBef>
                <a:spcPts val="600"/>
              </a:spcBef>
              <a:spcAft>
                <a:spcPts val="0"/>
              </a:spcAft>
              <a:buNone/>
            </a:pPr>
            <a:r>
              <a:t/>
            </a:r>
            <a:endParaRPr i="1" sz="1600">
              <a:solidFill>
                <a:srgbClr val="666666"/>
              </a:solidFill>
              <a:highlight>
                <a:schemeClr val="lt1"/>
              </a:highlight>
              <a:latin typeface="Roboto"/>
              <a:ea typeface="Roboto"/>
              <a:cs typeface="Roboto"/>
              <a:sym typeface="Roboto"/>
            </a:endParaRPr>
          </a:p>
          <a:p>
            <a:pPr indent="-330200" lvl="0" marL="457200" rtl="0" algn="l">
              <a:lnSpc>
                <a:spcPct val="100000"/>
              </a:lnSpc>
              <a:spcBef>
                <a:spcPts val="600"/>
              </a:spcBef>
              <a:spcAft>
                <a:spcPts val="0"/>
              </a:spcAft>
              <a:buClr>
                <a:srgbClr val="666666"/>
              </a:buClr>
              <a:buSzPts val="1600"/>
              <a:buFont typeface="Roboto"/>
              <a:buChar char="●"/>
            </a:pPr>
            <a:r>
              <a:rPr lang="en" sz="1600">
                <a:solidFill>
                  <a:srgbClr val="666666"/>
                </a:solidFill>
                <a:highlight>
                  <a:schemeClr val="lt1"/>
                </a:highlight>
                <a:latin typeface="Roboto"/>
                <a:ea typeface="Roboto"/>
                <a:cs typeface="Roboto"/>
                <a:sym typeface="Roboto"/>
              </a:rPr>
              <a:t>Moving Forward with success </a:t>
            </a:r>
            <a:endParaRPr sz="1600">
              <a:solidFill>
                <a:srgbClr val="666666"/>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0" y="0"/>
            <a:ext cx="9144003" cy="1353750"/>
          </a:xfrm>
          <a:prstGeom prst="rect">
            <a:avLst/>
          </a:prstGeom>
          <a:noFill/>
          <a:ln>
            <a:noFill/>
          </a:ln>
          <a:effectLst>
            <a:outerShdw blurRad="57150" rotWithShape="0" algn="bl" dir="5400000" dist="19050">
              <a:srgbClr val="000000">
                <a:alpha val="50000"/>
              </a:srgbClr>
            </a:outerShdw>
          </a:effectLst>
        </p:spPr>
      </p:pic>
      <p:sp>
        <p:nvSpPr>
          <p:cNvPr id="83" name="Google Shape;83;p16"/>
          <p:cNvSpPr txBox="1"/>
          <p:nvPr/>
        </p:nvSpPr>
        <p:spPr>
          <a:xfrm>
            <a:off x="151950" y="1822600"/>
            <a:ext cx="8840100" cy="2391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666666"/>
              </a:buClr>
              <a:buSzPts val="1600"/>
              <a:buFont typeface="Roboto"/>
              <a:buChar char="●"/>
            </a:pPr>
            <a:r>
              <a:rPr lang="en" sz="1600">
                <a:solidFill>
                  <a:srgbClr val="666666"/>
                </a:solidFill>
                <a:latin typeface="Roboto"/>
                <a:ea typeface="Roboto"/>
                <a:cs typeface="Roboto"/>
                <a:sym typeface="Roboto"/>
              </a:rPr>
              <a:t>Military Child Care in Your Neighborhood (MCCYN) est 2007.</a:t>
            </a:r>
            <a:endParaRPr sz="1600">
              <a:solidFill>
                <a:srgbClr val="666666"/>
              </a:solidFill>
              <a:latin typeface="Roboto"/>
              <a:ea typeface="Roboto"/>
              <a:cs typeface="Roboto"/>
              <a:sym typeface="Roboto"/>
            </a:endParaRPr>
          </a:p>
          <a:p>
            <a:pPr indent="0" lvl="0" marL="0" rtl="0" algn="l">
              <a:spcBef>
                <a:spcPts val="0"/>
              </a:spcBef>
              <a:spcAft>
                <a:spcPts val="0"/>
              </a:spcAft>
              <a:buNone/>
            </a:pPr>
            <a:r>
              <a:t/>
            </a:r>
            <a:endParaRPr sz="1100">
              <a:solidFill>
                <a:srgbClr val="666666"/>
              </a:solidFill>
              <a:latin typeface="Roboto"/>
              <a:ea typeface="Roboto"/>
              <a:cs typeface="Roboto"/>
              <a:sym typeface="Roboto"/>
            </a:endParaRPr>
          </a:p>
          <a:p>
            <a:pPr indent="0" lvl="0" marL="0" rtl="0" algn="l">
              <a:spcBef>
                <a:spcPts val="0"/>
              </a:spcBef>
              <a:spcAft>
                <a:spcPts val="0"/>
              </a:spcAft>
              <a:buNone/>
            </a:pPr>
            <a:r>
              <a:t/>
            </a:r>
            <a:endParaRPr sz="1100">
              <a:solidFill>
                <a:srgbClr val="666666"/>
              </a:solidFill>
              <a:latin typeface="Roboto"/>
              <a:ea typeface="Roboto"/>
              <a:cs typeface="Roboto"/>
              <a:sym typeface="Roboto"/>
            </a:endParaRPr>
          </a:p>
          <a:p>
            <a:pPr indent="-330200" lvl="0" marL="457200" rtl="0" algn="l">
              <a:lnSpc>
                <a:spcPct val="115000"/>
              </a:lnSpc>
              <a:spcBef>
                <a:spcPts val="0"/>
              </a:spcBef>
              <a:spcAft>
                <a:spcPts val="0"/>
              </a:spcAft>
              <a:buClr>
                <a:srgbClr val="666666"/>
              </a:buClr>
              <a:buSzPts val="1600"/>
              <a:buFont typeface="Roboto"/>
              <a:buChar char="●"/>
            </a:pPr>
            <a:r>
              <a:rPr lang="en" sz="1600">
                <a:solidFill>
                  <a:srgbClr val="666666"/>
                </a:solidFill>
                <a:latin typeface="Roboto"/>
                <a:ea typeface="Roboto"/>
                <a:cs typeface="Roboto"/>
                <a:sym typeface="Roboto"/>
              </a:rPr>
              <a:t>Regular Active Duty Service members, Guard and Reserve members on Active Duty status, and Department of Defense civilian employees are eligible.</a:t>
            </a:r>
            <a:endParaRPr sz="1600">
              <a:solidFill>
                <a:srgbClr val="666666"/>
              </a:solidFill>
              <a:latin typeface="Roboto"/>
              <a:ea typeface="Roboto"/>
              <a:cs typeface="Roboto"/>
              <a:sym typeface="Roboto"/>
            </a:endParaRPr>
          </a:p>
          <a:p>
            <a:pPr indent="0" lvl="0" marL="457200" rtl="0" algn="l">
              <a:lnSpc>
                <a:spcPct val="115000"/>
              </a:lnSpc>
              <a:spcBef>
                <a:spcPts val="600"/>
              </a:spcBef>
              <a:spcAft>
                <a:spcPts val="0"/>
              </a:spcAft>
              <a:buNone/>
            </a:pPr>
            <a:r>
              <a:t/>
            </a:r>
            <a:endParaRPr sz="500">
              <a:solidFill>
                <a:srgbClr val="666666"/>
              </a:solidFill>
              <a:latin typeface="Roboto"/>
              <a:ea typeface="Roboto"/>
              <a:cs typeface="Roboto"/>
              <a:sym typeface="Roboto"/>
            </a:endParaRPr>
          </a:p>
          <a:p>
            <a:pPr indent="-330200" lvl="0" marL="457200" rtl="0" algn="l">
              <a:lnSpc>
                <a:spcPct val="115000"/>
              </a:lnSpc>
              <a:spcBef>
                <a:spcPts val="600"/>
              </a:spcBef>
              <a:spcAft>
                <a:spcPts val="0"/>
              </a:spcAft>
              <a:buClr>
                <a:srgbClr val="666666"/>
              </a:buClr>
              <a:buSzPts val="1600"/>
              <a:buFont typeface="Roboto"/>
              <a:buChar char="●"/>
            </a:pPr>
            <a:r>
              <a:rPr lang="en" sz="1600">
                <a:solidFill>
                  <a:srgbClr val="666666"/>
                </a:solidFill>
                <a:latin typeface="Roboto"/>
                <a:ea typeface="Roboto"/>
                <a:cs typeface="Roboto"/>
                <a:sym typeface="Roboto"/>
              </a:rPr>
              <a:t>DoD requirements for community providers participating in MCCYN include current state license, annual inspection, employee background checks, and </a:t>
            </a:r>
            <a:r>
              <a:rPr b="1" lang="en" sz="1600">
                <a:solidFill>
                  <a:srgbClr val="666666"/>
                </a:solidFill>
                <a:latin typeface="Roboto"/>
                <a:ea typeface="Roboto"/>
                <a:cs typeface="Roboto"/>
                <a:sym typeface="Roboto"/>
              </a:rPr>
              <a:t>accreditation by a DoD-approved national accrediting agency.</a:t>
            </a:r>
            <a:endParaRPr sz="1600">
              <a:solidFill>
                <a:schemeClr val="dk1"/>
              </a:solidFill>
              <a:latin typeface="Roboto"/>
              <a:ea typeface="Roboto"/>
              <a:cs typeface="Roboto"/>
              <a:sym typeface="Roboto"/>
            </a:endParaRPr>
          </a:p>
        </p:txBody>
      </p:sp>
      <p:pic>
        <p:nvPicPr>
          <p:cNvPr id="84" name="Google Shape;84;p16"/>
          <p:cNvPicPr preferRelativeResize="0"/>
          <p:nvPr/>
        </p:nvPicPr>
        <p:blipFill>
          <a:blip r:embed="rId4">
            <a:alphaModFix/>
          </a:blip>
          <a:stretch>
            <a:fillRect/>
          </a:stretch>
        </p:blipFill>
        <p:spPr>
          <a:xfrm>
            <a:off x="7140928" y="669853"/>
            <a:ext cx="2003076" cy="760100"/>
          </a:xfrm>
          <a:prstGeom prst="rect">
            <a:avLst/>
          </a:prstGeom>
          <a:noFill/>
          <a:ln>
            <a:noFill/>
          </a:ln>
        </p:spPr>
      </p:pic>
      <p:pic>
        <p:nvPicPr>
          <p:cNvPr id="85" name="Google Shape;85;p16"/>
          <p:cNvPicPr preferRelativeResize="0"/>
          <p:nvPr/>
        </p:nvPicPr>
        <p:blipFill>
          <a:blip r:embed="rId5">
            <a:alphaModFix/>
          </a:blip>
          <a:stretch>
            <a:fillRect/>
          </a:stretch>
        </p:blipFill>
        <p:spPr>
          <a:xfrm>
            <a:off x="1057300" y="162750"/>
            <a:ext cx="7029402" cy="119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6459700" y="2618775"/>
            <a:ext cx="2314200" cy="2314200"/>
          </a:xfrm>
          <a:prstGeom prst="rect">
            <a:avLst/>
          </a:prstGeom>
          <a:noFill/>
          <a:ln>
            <a:noFill/>
          </a:ln>
        </p:spPr>
      </p:pic>
      <p:pic>
        <p:nvPicPr>
          <p:cNvPr id="91" name="Google Shape;91;p17"/>
          <p:cNvPicPr preferRelativeResize="0"/>
          <p:nvPr/>
        </p:nvPicPr>
        <p:blipFill>
          <a:blip r:embed="rId4">
            <a:alphaModFix/>
          </a:blip>
          <a:stretch>
            <a:fillRect/>
          </a:stretch>
        </p:blipFill>
        <p:spPr>
          <a:xfrm>
            <a:off x="0" y="0"/>
            <a:ext cx="9144003" cy="1353750"/>
          </a:xfrm>
          <a:prstGeom prst="rect">
            <a:avLst/>
          </a:prstGeom>
          <a:noFill/>
          <a:ln>
            <a:noFill/>
          </a:ln>
          <a:effectLst>
            <a:outerShdw blurRad="57150" rotWithShape="0" algn="bl" dir="5400000" dist="19050">
              <a:srgbClr val="000000">
                <a:alpha val="50000"/>
              </a:srgbClr>
            </a:outerShdw>
          </a:effectLst>
        </p:spPr>
      </p:pic>
      <p:sp>
        <p:nvSpPr>
          <p:cNvPr id="92" name="Google Shape;92;p17"/>
          <p:cNvSpPr txBox="1"/>
          <p:nvPr/>
        </p:nvSpPr>
        <p:spPr>
          <a:xfrm>
            <a:off x="513975" y="1575775"/>
            <a:ext cx="8327700" cy="128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200"/>
              </a:spcAft>
              <a:buClr>
                <a:schemeClr val="dk1"/>
              </a:buClr>
              <a:buSzPts val="1100"/>
              <a:buFont typeface="Arial"/>
              <a:buNone/>
            </a:pPr>
            <a:r>
              <a:rPr lang="en" sz="1600">
                <a:solidFill>
                  <a:srgbClr val="666666"/>
                </a:solidFill>
              </a:rPr>
              <a:t>PURPOSE: To recognize effort and focus of </a:t>
            </a:r>
            <a:r>
              <a:rPr lang="en" sz="1600">
                <a:solidFill>
                  <a:srgbClr val="666666"/>
                </a:solidFill>
              </a:rPr>
              <a:t>each state to</a:t>
            </a:r>
            <a:r>
              <a:rPr lang="en" sz="1600">
                <a:solidFill>
                  <a:srgbClr val="666666"/>
                </a:solidFill>
              </a:rPr>
              <a:t> improve the quality of child ca</a:t>
            </a:r>
            <a:r>
              <a:rPr lang="en" sz="1600">
                <a:solidFill>
                  <a:srgbClr val="666666"/>
                </a:solidFill>
              </a:rPr>
              <a:t>r</a:t>
            </a:r>
            <a:r>
              <a:rPr lang="en" sz="1600">
                <a:solidFill>
                  <a:srgbClr val="666666"/>
                </a:solidFill>
              </a:rPr>
              <a:t>e, DoD launched the Military Child Care in Your Neighborhood-PLUS (MCCYN-PLUS) pilot. This pilot will expand the eligibility of local </a:t>
            </a:r>
            <a:r>
              <a:rPr lang="en" sz="1600">
                <a:solidFill>
                  <a:srgbClr val="666666"/>
                </a:solidFill>
              </a:rPr>
              <a:t>providers</a:t>
            </a:r>
            <a:r>
              <a:rPr lang="en" sz="1600">
                <a:solidFill>
                  <a:srgbClr val="666666"/>
                </a:solidFill>
              </a:rPr>
              <a:t> to participate in military child care fee assistance through the state </a:t>
            </a:r>
            <a:r>
              <a:rPr b="1" lang="en" sz="1600">
                <a:solidFill>
                  <a:srgbClr val="666666"/>
                </a:solidFill>
              </a:rPr>
              <a:t>quality rating system (QRIS)</a:t>
            </a:r>
            <a:r>
              <a:rPr lang="en" sz="1600">
                <a:solidFill>
                  <a:schemeClr val="dk1"/>
                </a:solidFill>
              </a:rPr>
              <a:t>.</a:t>
            </a:r>
            <a:endParaRPr sz="1600">
              <a:solidFill>
                <a:schemeClr val="dk1"/>
              </a:solidFill>
            </a:endParaRPr>
          </a:p>
        </p:txBody>
      </p:sp>
      <p:sp>
        <p:nvSpPr>
          <p:cNvPr id="93" name="Google Shape;93;p17"/>
          <p:cNvSpPr txBox="1"/>
          <p:nvPr/>
        </p:nvSpPr>
        <p:spPr>
          <a:xfrm>
            <a:off x="956500" y="3265750"/>
            <a:ext cx="5125800" cy="8451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666666"/>
              </a:buClr>
              <a:buSzPts val="1300"/>
              <a:buChar char="●"/>
            </a:pPr>
            <a:r>
              <a:rPr lang="en" sz="1300">
                <a:solidFill>
                  <a:srgbClr val="666666"/>
                </a:solidFill>
              </a:rPr>
              <a:t>4,390 Active Duty Service Members </a:t>
            </a:r>
            <a:endParaRPr sz="1300">
              <a:solidFill>
                <a:srgbClr val="666666"/>
              </a:solidFill>
            </a:endParaRPr>
          </a:p>
          <a:p>
            <a:pPr indent="-311150" lvl="0" marL="457200" rtl="0" algn="l">
              <a:lnSpc>
                <a:spcPct val="115000"/>
              </a:lnSpc>
              <a:spcBef>
                <a:spcPts val="0"/>
              </a:spcBef>
              <a:spcAft>
                <a:spcPts val="0"/>
              </a:spcAft>
              <a:buClr>
                <a:srgbClr val="666666"/>
              </a:buClr>
              <a:buSzPts val="1300"/>
              <a:buChar char="●"/>
            </a:pPr>
            <a:r>
              <a:rPr lang="en" sz="1300">
                <a:solidFill>
                  <a:srgbClr val="666666"/>
                </a:solidFill>
              </a:rPr>
              <a:t>2,017 Full-time ARNG Federal Soldiers, Airmen &amp; Civilians</a:t>
            </a:r>
            <a:endParaRPr sz="1300">
              <a:solidFill>
                <a:srgbClr val="666666"/>
              </a:solidFill>
            </a:endParaRPr>
          </a:p>
          <a:p>
            <a:pPr indent="-311150" lvl="0" marL="457200" rtl="0" algn="l">
              <a:lnSpc>
                <a:spcPct val="115000"/>
              </a:lnSpc>
              <a:spcBef>
                <a:spcPts val="0"/>
              </a:spcBef>
              <a:spcAft>
                <a:spcPts val="0"/>
              </a:spcAft>
              <a:buClr>
                <a:srgbClr val="666666"/>
              </a:buClr>
              <a:buSzPts val="1300"/>
              <a:buChar char="●"/>
            </a:pPr>
            <a:r>
              <a:rPr lang="en" sz="1300">
                <a:solidFill>
                  <a:srgbClr val="666666"/>
                </a:solidFill>
              </a:rPr>
              <a:t>Deployment &amp; 30+ day Mobilization orders</a:t>
            </a:r>
            <a:endParaRPr sz="1300">
              <a:solidFill>
                <a:srgbClr val="666666"/>
              </a:solidFill>
            </a:endParaRPr>
          </a:p>
        </p:txBody>
      </p:sp>
      <p:pic>
        <p:nvPicPr>
          <p:cNvPr id="94" name="Google Shape;94;p17"/>
          <p:cNvPicPr preferRelativeResize="0"/>
          <p:nvPr/>
        </p:nvPicPr>
        <p:blipFill>
          <a:blip r:embed="rId5">
            <a:alphaModFix/>
          </a:blip>
          <a:stretch>
            <a:fillRect/>
          </a:stretch>
        </p:blipFill>
        <p:spPr>
          <a:xfrm>
            <a:off x="7140928" y="669853"/>
            <a:ext cx="2003076" cy="760100"/>
          </a:xfrm>
          <a:prstGeom prst="rect">
            <a:avLst/>
          </a:prstGeom>
          <a:noFill/>
          <a:ln>
            <a:noFill/>
          </a:ln>
        </p:spPr>
      </p:pic>
      <p:pic>
        <p:nvPicPr>
          <p:cNvPr id="95" name="Google Shape;95;p17"/>
          <p:cNvPicPr preferRelativeResize="0"/>
          <p:nvPr/>
        </p:nvPicPr>
        <p:blipFill rotWithShape="1">
          <a:blip r:embed="rId6">
            <a:alphaModFix/>
          </a:blip>
          <a:srcRect b="0" l="0" r="23855" t="0"/>
          <a:stretch/>
        </p:blipFill>
        <p:spPr>
          <a:xfrm>
            <a:off x="2246375" y="195800"/>
            <a:ext cx="4518124" cy="1089350"/>
          </a:xfrm>
          <a:prstGeom prst="rect">
            <a:avLst/>
          </a:prstGeom>
          <a:noFill/>
          <a:ln>
            <a:noFill/>
          </a:ln>
        </p:spPr>
      </p:pic>
      <p:sp>
        <p:nvSpPr>
          <p:cNvPr id="96" name="Google Shape;96;p17"/>
          <p:cNvSpPr txBox="1"/>
          <p:nvPr/>
        </p:nvSpPr>
        <p:spPr>
          <a:xfrm>
            <a:off x="6566800" y="3386225"/>
            <a:ext cx="21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66666"/>
                </a:solidFill>
              </a:rPr>
              <a:t>Up to </a:t>
            </a:r>
            <a:r>
              <a:rPr lang="en">
                <a:solidFill>
                  <a:srgbClr val="666666"/>
                </a:solidFill>
              </a:rPr>
              <a:t>$</a:t>
            </a:r>
            <a:r>
              <a:rPr b="1" lang="en">
                <a:solidFill>
                  <a:srgbClr val="666666"/>
                </a:solidFill>
              </a:rPr>
              <a:t>1700</a:t>
            </a:r>
            <a:r>
              <a:rPr lang="en">
                <a:solidFill>
                  <a:srgbClr val="666666"/>
                </a:solidFill>
              </a:rPr>
              <a:t> per child </a:t>
            </a:r>
            <a:endParaRPr>
              <a:solidFill>
                <a:srgbClr val="666666"/>
              </a:solidFill>
            </a:endParaRPr>
          </a:p>
          <a:p>
            <a:pPr indent="0" lvl="0" marL="0" rtl="0" algn="ctr">
              <a:spcBef>
                <a:spcPts val="0"/>
              </a:spcBef>
              <a:spcAft>
                <a:spcPts val="0"/>
              </a:spcAft>
              <a:buNone/>
            </a:pPr>
            <a:r>
              <a:rPr lang="en">
                <a:solidFill>
                  <a:srgbClr val="666666"/>
                </a:solidFill>
              </a:rPr>
              <a:t>a month based on </a:t>
            </a:r>
            <a:endParaRPr>
              <a:solidFill>
                <a:srgbClr val="666666"/>
              </a:solidFill>
            </a:endParaRPr>
          </a:p>
          <a:p>
            <a:pPr indent="0" lvl="0" marL="0" rtl="0" algn="ctr">
              <a:spcBef>
                <a:spcPts val="0"/>
              </a:spcBef>
              <a:spcAft>
                <a:spcPts val="0"/>
              </a:spcAft>
              <a:buNone/>
            </a:pPr>
            <a:r>
              <a:rPr lang="en">
                <a:solidFill>
                  <a:srgbClr val="666666"/>
                </a:solidFill>
              </a:rPr>
              <a:t>Total Family Income</a:t>
            </a:r>
            <a:endParaRPr>
              <a:solidFill>
                <a:srgbClr val="6666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rot="193152">
            <a:off x="5298082" y="322441"/>
            <a:ext cx="2130814" cy="4706142"/>
          </a:xfrm>
          <a:prstGeom prst="rect">
            <a:avLst/>
          </a:prstGeom>
          <a:noFill/>
          <a:ln>
            <a:noFill/>
          </a:ln>
          <a:effectLst>
            <a:outerShdw blurRad="57150" rotWithShape="0" algn="bl" dir="5400000" dist="19050">
              <a:srgbClr val="000000">
                <a:alpha val="50000"/>
              </a:srgbClr>
            </a:outerShdw>
          </a:effectLst>
        </p:spPr>
      </p:pic>
      <p:pic>
        <p:nvPicPr>
          <p:cNvPr id="102" name="Google Shape;102;p18"/>
          <p:cNvPicPr preferRelativeResize="0"/>
          <p:nvPr/>
        </p:nvPicPr>
        <p:blipFill>
          <a:blip r:embed="rId4">
            <a:alphaModFix/>
          </a:blip>
          <a:stretch>
            <a:fillRect/>
          </a:stretch>
        </p:blipFill>
        <p:spPr>
          <a:xfrm rot="-5400000">
            <a:off x="-1960000" y="1960000"/>
            <a:ext cx="5124449" cy="1204450"/>
          </a:xfrm>
          <a:prstGeom prst="rect">
            <a:avLst/>
          </a:prstGeom>
          <a:noFill/>
          <a:ln>
            <a:noFill/>
          </a:ln>
          <a:effectLst>
            <a:outerShdw blurRad="57150" rotWithShape="0" algn="bl" dir="5400000" dist="19050">
              <a:srgbClr val="000000">
                <a:alpha val="50000"/>
              </a:srgbClr>
            </a:outerShdw>
          </a:effectLst>
        </p:spPr>
      </p:pic>
      <p:pic>
        <p:nvPicPr>
          <p:cNvPr id="103" name="Google Shape;103;p18"/>
          <p:cNvPicPr preferRelativeResize="0"/>
          <p:nvPr/>
        </p:nvPicPr>
        <p:blipFill>
          <a:blip r:embed="rId5">
            <a:alphaModFix/>
          </a:blip>
          <a:stretch>
            <a:fillRect/>
          </a:stretch>
        </p:blipFill>
        <p:spPr>
          <a:xfrm>
            <a:off x="3060237" y="11675"/>
            <a:ext cx="2261149" cy="4978699"/>
          </a:xfrm>
          <a:prstGeom prst="rect">
            <a:avLst/>
          </a:prstGeom>
          <a:noFill/>
          <a:ln>
            <a:noFill/>
          </a:ln>
          <a:effectLst>
            <a:outerShdw blurRad="57150" rotWithShape="0" algn="bl" dir="5400000" dist="19050">
              <a:srgbClr val="000000">
                <a:alpha val="50000"/>
              </a:srgbClr>
            </a:outerShdw>
          </a:effectLst>
        </p:spPr>
      </p:pic>
      <p:pic>
        <p:nvPicPr>
          <p:cNvPr id="104" name="Google Shape;104;p18"/>
          <p:cNvPicPr preferRelativeResize="0"/>
          <p:nvPr/>
        </p:nvPicPr>
        <p:blipFill>
          <a:blip r:embed="rId6">
            <a:alphaModFix/>
          </a:blip>
          <a:stretch>
            <a:fillRect/>
          </a:stretch>
        </p:blipFill>
        <p:spPr>
          <a:xfrm rot="-5400000">
            <a:off x="-1340049" y="2102189"/>
            <a:ext cx="3795349" cy="950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9"/>
          <p:cNvPicPr preferRelativeResize="0"/>
          <p:nvPr/>
        </p:nvPicPr>
        <p:blipFill>
          <a:blip r:embed="rId3">
            <a:alphaModFix/>
          </a:blip>
          <a:stretch>
            <a:fillRect/>
          </a:stretch>
        </p:blipFill>
        <p:spPr>
          <a:xfrm>
            <a:off x="0" y="0"/>
            <a:ext cx="9144003" cy="1353750"/>
          </a:xfrm>
          <a:prstGeom prst="rect">
            <a:avLst/>
          </a:prstGeom>
          <a:noFill/>
          <a:ln>
            <a:noFill/>
          </a:ln>
          <a:effectLst>
            <a:outerShdw blurRad="57150" rotWithShape="0" algn="bl" dir="5400000" dist="19050">
              <a:srgbClr val="000000">
                <a:alpha val="50000"/>
              </a:srgbClr>
            </a:outerShdw>
          </a:effectLst>
        </p:spPr>
      </p:pic>
      <p:sp>
        <p:nvSpPr>
          <p:cNvPr id="110" name="Google Shape;110;p19"/>
          <p:cNvSpPr txBox="1"/>
          <p:nvPr/>
        </p:nvSpPr>
        <p:spPr>
          <a:xfrm>
            <a:off x="2224700" y="640725"/>
            <a:ext cx="51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11" name="Google Shape;111;p19"/>
          <p:cNvPicPr preferRelativeResize="0"/>
          <p:nvPr/>
        </p:nvPicPr>
        <p:blipFill>
          <a:blip r:embed="rId4">
            <a:alphaModFix/>
          </a:blip>
          <a:stretch>
            <a:fillRect/>
          </a:stretch>
        </p:blipFill>
        <p:spPr>
          <a:xfrm>
            <a:off x="7140928" y="669853"/>
            <a:ext cx="2003076" cy="760100"/>
          </a:xfrm>
          <a:prstGeom prst="rect">
            <a:avLst/>
          </a:prstGeom>
          <a:noFill/>
          <a:ln>
            <a:noFill/>
          </a:ln>
        </p:spPr>
      </p:pic>
      <p:sp>
        <p:nvSpPr>
          <p:cNvPr id="112" name="Google Shape;112;p19"/>
          <p:cNvSpPr txBox="1"/>
          <p:nvPr/>
        </p:nvSpPr>
        <p:spPr>
          <a:xfrm>
            <a:off x="1664700" y="1617575"/>
            <a:ext cx="5814600" cy="33093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666666"/>
              </a:buClr>
              <a:buSzPts val="1400"/>
              <a:buChar char="●"/>
            </a:pPr>
            <a:r>
              <a:rPr lang="en">
                <a:solidFill>
                  <a:srgbClr val="666666"/>
                </a:solidFill>
              </a:rPr>
              <a:t>Arkansas branded DoD marketing - </a:t>
            </a:r>
            <a:r>
              <a:rPr lang="en">
                <a:solidFill>
                  <a:srgbClr val="666666"/>
                </a:solidFill>
              </a:rPr>
              <a:t>Consistent</a:t>
            </a:r>
            <a:r>
              <a:rPr lang="en">
                <a:solidFill>
                  <a:srgbClr val="666666"/>
                </a:solidFill>
              </a:rPr>
              <a:t> Message</a:t>
            </a:r>
            <a:endParaRPr>
              <a:solidFill>
                <a:srgbClr val="666666"/>
              </a:solidFill>
            </a:endParaRPr>
          </a:p>
          <a:p>
            <a:pPr indent="-317500" lvl="1" marL="914400" rtl="0" algn="l">
              <a:lnSpc>
                <a:spcPct val="150000"/>
              </a:lnSpc>
              <a:spcBef>
                <a:spcPts val="0"/>
              </a:spcBef>
              <a:spcAft>
                <a:spcPts val="0"/>
              </a:spcAft>
              <a:buClr>
                <a:srgbClr val="666666"/>
              </a:buClr>
              <a:buSzPts val="1400"/>
              <a:buChar char="○"/>
            </a:pPr>
            <a:r>
              <a:rPr lang="en">
                <a:solidFill>
                  <a:srgbClr val="666666"/>
                </a:solidFill>
              </a:rPr>
              <a:t>Military families &amp; Providers</a:t>
            </a:r>
            <a:endParaRPr>
              <a:solidFill>
                <a:srgbClr val="666666"/>
              </a:solidFill>
            </a:endParaRPr>
          </a:p>
          <a:p>
            <a:pPr indent="-317500" lvl="0" marL="457200" rtl="0" algn="l">
              <a:lnSpc>
                <a:spcPct val="150000"/>
              </a:lnSpc>
              <a:spcBef>
                <a:spcPts val="0"/>
              </a:spcBef>
              <a:spcAft>
                <a:spcPts val="0"/>
              </a:spcAft>
              <a:buClr>
                <a:srgbClr val="666666"/>
              </a:buClr>
              <a:buSzPts val="1400"/>
              <a:buChar char="●"/>
            </a:pPr>
            <a:r>
              <a:rPr lang="en">
                <a:solidFill>
                  <a:srgbClr val="666666"/>
                </a:solidFill>
              </a:rPr>
              <a:t>Enrollment of Military Families</a:t>
            </a:r>
            <a:endParaRPr>
              <a:solidFill>
                <a:srgbClr val="666666"/>
              </a:solidFill>
            </a:endParaRPr>
          </a:p>
          <a:p>
            <a:pPr indent="-317500" lvl="1" marL="914400" rtl="0" algn="l">
              <a:lnSpc>
                <a:spcPct val="150000"/>
              </a:lnSpc>
              <a:spcBef>
                <a:spcPts val="0"/>
              </a:spcBef>
              <a:spcAft>
                <a:spcPts val="0"/>
              </a:spcAft>
              <a:buClr>
                <a:srgbClr val="666666"/>
              </a:buClr>
              <a:buSzPts val="1400"/>
              <a:buChar char="○"/>
            </a:pPr>
            <a:r>
              <a:rPr lang="en">
                <a:solidFill>
                  <a:srgbClr val="666666"/>
                </a:solidFill>
              </a:rPr>
              <a:t>Joint Communication Plan</a:t>
            </a:r>
            <a:endParaRPr>
              <a:solidFill>
                <a:srgbClr val="666666"/>
              </a:solidFill>
            </a:endParaRPr>
          </a:p>
          <a:p>
            <a:pPr indent="-317500" lvl="1" marL="914400" rtl="0" algn="l">
              <a:lnSpc>
                <a:spcPct val="150000"/>
              </a:lnSpc>
              <a:spcBef>
                <a:spcPts val="0"/>
              </a:spcBef>
              <a:spcAft>
                <a:spcPts val="0"/>
              </a:spcAft>
              <a:buClr>
                <a:srgbClr val="666666"/>
              </a:buClr>
              <a:buSzPts val="1400"/>
              <a:buChar char="○"/>
            </a:pPr>
            <a:r>
              <a:rPr lang="en">
                <a:solidFill>
                  <a:srgbClr val="666666"/>
                </a:solidFill>
              </a:rPr>
              <a:t>Unit Briefs </a:t>
            </a:r>
            <a:endParaRPr>
              <a:solidFill>
                <a:srgbClr val="666666"/>
              </a:solidFill>
            </a:endParaRPr>
          </a:p>
          <a:p>
            <a:pPr indent="-317500" lvl="0" marL="457200" rtl="0" algn="l">
              <a:lnSpc>
                <a:spcPct val="150000"/>
              </a:lnSpc>
              <a:spcBef>
                <a:spcPts val="0"/>
              </a:spcBef>
              <a:spcAft>
                <a:spcPts val="0"/>
              </a:spcAft>
              <a:buClr>
                <a:srgbClr val="666666"/>
              </a:buClr>
              <a:buSzPts val="1400"/>
              <a:buChar char="●"/>
            </a:pPr>
            <a:r>
              <a:rPr lang="en">
                <a:solidFill>
                  <a:srgbClr val="666666"/>
                </a:solidFill>
              </a:rPr>
              <a:t>Enrollment of Providers </a:t>
            </a:r>
            <a:endParaRPr>
              <a:solidFill>
                <a:srgbClr val="666666"/>
              </a:solidFill>
            </a:endParaRPr>
          </a:p>
          <a:p>
            <a:pPr indent="-317500" lvl="1" marL="914400" rtl="0" algn="l">
              <a:lnSpc>
                <a:spcPct val="150000"/>
              </a:lnSpc>
              <a:spcBef>
                <a:spcPts val="0"/>
              </a:spcBef>
              <a:spcAft>
                <a:spcPts val="0"/>
              </a:spcAft>
              <a:buClr>
                <a:srgbClr val="666666"/>
              </a:buClr>
              <a:buSzPts val="1400"/>
              <a:buChar char="○"/>
            </a:pPr>
            <a:r>
              <a:rPr lang="en">
                <a:solidFill>
                  <a:srgbClr val="666666"/>
                </a:solidFill>
              </a:rPr>
              <a:t>DHS, Child care Aware of Arkansas, U of A</a:t>
            </a:r>
            <a:endParaRPr>
              <a:solidFill>
                <a:srgbClr val="666666"/>
              </a:solidFill>
            </a:endParaRPr>
          </a:p>
          <a:p>
            <a:pPr indent="-317500" lvl="1" marL="914400" rtl="0" algn="l">
              <a:lnSpc>
                <a:spcPct val="150000"/>
              </a:lnSpc>
              <a:spcBef>
                <a:spcPts val="0"/>
              </a:spcBef>
              <a:spcAft>
                <a:spcPts val="0"/>
              </a:spcAft>
              <a:buClr>
                <a:srgbClr val="666666"/>
              </a:buClr>
              <a:buSzPts val="1400"/>
              <a:buChar char="○"/>
            </a:pPr>
            <a:r>
              <a:rPr lang="en">
                <a:solidFill>
                  <a:srgbClr val="666666"/>
                </a:solidFill>
              </a:rPr>
              <a:t>QRIS 3 &amp; MCCYN exception (</a:t>
            </a:r>
            <a:r>
              <a:rPr lang="en">
                <a:solidFill>
                  <a:srgbClr val="666666"/>
                </a:solidFill>
              </a:rPr>
              <a:t>Consistency</a:t>
            </a:r>
            <a:r>
              <a:rPr lang="en">
                <a:solidFill>
                  <a:srgbClr val="666666"/>
                </a:solidFill>
              </a:rPr>
              <a:t> of Care) </a:t>
            </a:r>
            <a:endParaRPr>
              <a:solidFill>
                <a:srgbClr val="666666"/>
              </a:solidFill>
            </a:endParaRPr>
          </a:p>
          <a:p>
            <a:pPr indent="-317500" lvl="0" marL="457200" rtl="0" algn="l">
              <a:lnSpc>
                <a:spcPct val="150000"/>
              </a:lnSpc>
              <a:spcBef>
                <a:spcPts val="0"/>
              </a:spcBef>
              <a:spcAft>
                <a:spcPts val="0"/>
              </a:spcAft>
              <a:buClr>
                <a:srgbClr val="666666"/>
              </a:buClr>
              <a:buSzPts val="1400"/>
              <a:buChar char="●"/>
            </a:pPr>
            <a:r>
              <a:rPr lang="en">
                <a:solidFill>
                  <a:srgbClr val="666666"/>
                </a:solidFill>
              </a:rPr>
              <a:t>MECC-D - Military Early Childhood Charter District </a:t>
            </a:r>
            <a:endParaRPr>
              <a:solidFill>
                <a:srgbClr val="666666"/>
              </a:solidFill>
            </a:endParaRPr>
          </a:p>
          <a:p>
            <a:pPr indent="-317500" lvl="1" marL="914400" rtl="0" algn="l">
              <a:lnSpc>
                <a:spcPct val="150000"/>
              </a:lnSpc>
              <a:spcBef>
                <a:spcPts val="0"/>
              </a:spcBef>
              <a:spcAft>
                <a:spcPts val="0"/>
              </a:spcAft>
              <a:buClr>
                <a:srgbClr val="666666"/>
              </a:buClr>
              <a:buSzPts val="1400"/>
              <a:buChar char="○"/>
            </a:pPr>
            <a:r>
              <a:rPr lang="en">
                <a:solidFill>
                  <a:srgbClr val="666666"/>
                </a:solidFill>
              </a:rPr>
              <a:t>Expansion of Quality Care</a:t>
            </a:r>
            <a:endParaRPr>
              <a:solidFill>
                <a:srgbClr val="666666"/>
              </a:solidFill>
            </a:endParaRPr>
          </a:p>
        </p:txBody>
      </p:sp>
      <p:pic>
        <p:nvPicPr>
          <p:cNvPr id="113" name="Google Shape;113;p19"/>
          <p:cNvPicPr preferRelativeResize="0"/>
          <p:nvPr/>
        </p:nvPicPr>
        <p:blipFill>
          <a:blip r:embed="rId5">
            <a:alphaModFix/>
          </a:blip>
          <a:stretch>
            <a:fillRect/>
          </a:stretch>
        </p:blipFill>
        <p:spPr>
          <a:xfrm>
            <a:off x="448550" y="378775"/>
            <a:ext cx="8246902" cy="82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rot="10800000">
            <a:off x="0" y="0"/>
            <a:ext cx="9144003" cy="1353750"/>
          </a:xfrm>
          <a:prstGeom prst="rect">
            <a:avLst/>
          </a:prstGeom>
          <a:noFill/>
          <a:ln>
            <a:noFill/>
          </a:ln>
          <a:effectLst>
            <a:outerShdw blurRad="57150" rotWithShape="0" algn="bl" dir="5400000" dist="19050">
              <a:srgbClr val="000000">
                <a:alpha val="50000"/>
              </a:srgbClr>
            </a:outerShdw>
          </a:effectLst>
        </p:spPr>
      </p:pic>
      <p:sp>
        <p:nvSpPr>
          <p:cNvPr id="119" name="Google Shape;119;p20"/>
          <p:cNvSpPr txBox="1"/>
          <p:nvPr/>
        </p:nvSpPr>
        <p:spPr>
          <a:xfrm>
            <a:off x="1546400" y="2073100"/>
            <a:ext cx="6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0" name="Google Shape;120;p20"/>
          <p:cNvSpPr txBox="1"/>
          <p:nvPr/>
        </p:nvSpPr>
        <p:spPr>
          <a:xfrm>
            <a:off x="694300" y="1822275"/>
            <a:ext cx="7860300" cy="26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666666"/>
                </a:solidFill>
              </a:rPr>
              <a:t>The Military Early Childhood Charter District </a:t>
            </a:r>
            <a:endParaRPr b="1" sz="1600">
              <a:solidFill>
                <a:srgbClr val="666666"/>
              </a:solidFill>
            </a:endParaRPr>
          </a:p>
          <a:p>
            <a:pPr indent="0" lvl="0" marL="0" rtl="0" algn="ctr">
              <a:spcBef>
                <a:spcPts val="0"/>
              </a:spcBef>
              <a:spcAft>
                <a:spcPts val="0"/>
              </a:spcAft>
              <a:buNone/>
            </a:pPr>
            <a:r>
              <a:t/>
            </a:r>
            <a:endParaRPr b="1">
              <a:solidFill>
                <a:srgbClr val="666666"/>
              </a:solidFill>
            </a:endParaRPr>
          </a:p>
          <a:p>
            <a:pPr indent="0" lvl="0" marL="0" rtl="0" algn="l">
              <a:spcBef>
                <a:spcPts val="0"/>
              </a:spcBef>
              <a:spcAft>
                <a:spcPts val="0"/>
              </a:spcAft>
              <a:buNone/>
            </a:pPr>
            <a:r>
              <a:t/>
            </a:r>
            <a:endParaRPr b="1" sz="1000" u="sng">
              <a:solidFill>
                <a:srgbClr val="666666"/>
              </a:solidFill>
            </a:endParaRPr>
          </a:p>
          <a:p>
            <a:pPr indent="0" lvl="0" marL="0" rtl="0" algn="l">
              <a:spcBef>
                <a:spcPts val="0"/>
              </a:spcBef>
              <a:spcAft>
                <a:spcPts val="0"/>
              </a:spcAft>
              <a:buNone/>
            </a:pPr>
            <a:r>
              <a:rPr b="1" lang="en" u="sng">
                <a:solidFill>
                  <a:srgbClr val="666666"/>
                </a:solidFill>
              </a:rPr>
              <a:t>Strategic Objective:</a:t>
            </a:r>
            <a:r>
              <a:rPr b="1" lang="en">
                <a:solidFill>
                  <a:srgbClr val="666666"/>
                </a:solidFill>
              </a:rPr>
              <a:t>  </a:t>
            </a:r>
            <a:r>
              <a:rPr lang="en">
                <a:solidFill>
                  <a:srgbClr val="666666"/>
                </a:solidFill>
              </a:rPr>
              <a:t>Initial training pilot site -</a:t>
            </a:r>
            <a:r>
              <a:rPr lang="en">
                <a:solidFill>
                  <a:srgbClr val="666666"/>
                </a:solidFill>
              </a:rPr>
              <a:t> Fort Smith military region. </a:t>
            </a:r>
            <a:endParaRPr>
              <a:solidFill>
                <a:srgbClr val="666666"/>
              </a:solidFill>
            </a:endParaRPr>
          </a:p>
          <a:p>
            <a:pPr indent="0" lvl="0" marL="0" rtl="0" algn="l">
              <a:spcBef>
                <a:spcPts val="0"/>
              </a:spcBef>
              <a:spcAft>
                <a:spcPts val="0"/>
              </a:spcAft>
              <a:buNone/>
            </a:pPr>
            <a:r>
              <a:t/>
            </a:r>
            <a:endParaRPr b="1">
              <a:solidFill>
                <a:srgbClr val="666666"/>
              </a:solidFill>
            </a:endParaRPr>
          </a:p>
          <a:p>
            <a:pPr indent="0" lvl="0" marL="0" rtl="0" algn="l">
              <a:spcBef>
                <a:spcPts val="0"/>
              </a:spcBef>
              <a:spcAft>
                <a:spcPts val="0"/>
              </a:spcAft>
              <a:buNone/>
            </a:pPr>
            <a:r>
              <a:rPr b="1" lang="en" u="sng">
                <a:solidFill>
                  <a:srgbClr val="666666"/>
                </a:solidFill>
              </a:rPr>
              <a:t>Action Items:</a:t>
            </a:r>
            <a:endParaRPr b="1" u="sng">
              <a:solidFill>
                <a:srgbClr val="666666"/>
              </a:solidFill>
            </a:endParaRPr>
          </a:p>
          <a:p>
            <a:pPr indent="0" lvl="0" marL="0" rtl="0" algn="l">
              <a:spcBef>
                <a:spcPts val="0"/>
              </a:spcBef>
              <a:spcAft>
                <a:spcPts val="0"/>
              </a:spcAft>
              <a:buNone/>
            </a:pPr>
            <a:r>
              <a:t/>
            </a:r>
            <a:endParaRPr b="1">
              <a:solidFill>
                <a:srgbClr val="3F3F3F"/>
              </a:solidFill>
            </a:endParaRPr>
          </a:p>
          <a:p>
            <a:pPr indent="-317500" lvl="0" marL="457200" rtl="0" algn="l">
              <a:lnSpc>
                <a:spcPct val="150000"/>
              </a:lnSpc>
              <a:spcBef>
                <a:spcPts val="0"/>
              </a:spcBef>
              <a:spcAft>
                <a:spcPts val="0"/>
              </a:spcAft>
              <a:buClr>
                <a:srgbClr val="666666"/>
              </a:buClr>
              <a:buSzPts val="1400"/>
              <a:buFont typeface="Arial"/>
              <a:buChar char="●"/>
            </a:pPr>
            <a:r>
              <a:rPr lang="en">
                <a:solidFill>
                  <a:srgbClr val="666666"/>
                </a:solidFill>
              </a:rPr>
              <a:t>Identify early childhood development center location(s) for children 6 weeks to pre-k </a:t>
            </a:r>
            <a:endParaRPr>
              <a:solidFill>
                <a:srgbClr val="666666"/>
              </a:solidFill>
            </a:endParaRPr>
          </a:p>
          <a:p>
            <a:pPr indent="-317500" lvl="0" marL="457200" rtl="0" algn="l">
              <a:lnSpc>
                <a:spcPct val="150000"/>
              </a:lnSpc>
              <a:spcBef>
                <a:spcPts val="0"/>
              </a:spcBef>
              <a:spcAft>
                <a:spcPts val="0"/>
              </a:spcAft>
              <a:buClr>
                <a:srgbClr val="666666"/>
              </a:buClr>
              <a:buSzPts val="1400"/>
              <a:buFont typeface="Arial"/>
              <a:buChar char="●"/>
            </a:pPr>
            <a:r>
              <a:rPr lang="en">
                <a:solidFill>
                  <a:srgbClr val="666666"/>
                </a:solidFill>
              </a:rPr>
              <a:t>Ensure the selected facility is</a:t>
            </a:r>
            <a:r>
              <a:rPr b="1" lang="en">
                <a:solidFill>
                  <a:srgbClr val="666666"/>
                </a:solidFill>
              </a:rPr>
              <a:t> </a:t>
            </a:r>
            <a:r>
              <a:rPr lang="en">
                <a:solidFill>
                  <a:srgbClr val="666666"/>
                </a:solidFill>
              </a:rPr>
              <a:t>available to provide wrap-around educare 24/7</a:t>
            </a:r>
            <a:endParaRPr>
              <a:solidFill>
                <a:srgbClr val="666666"/>
              </a:solidFill>
            </a:endParaRPr>
          </a:p>
          <a:p>
            <a:pPr indent="-317500" lvl="0" marL="457200" rtl="0" algn="l">
              <a:lnSpc>
                <a:spcPct val="150000"/>
              </a:lnSpc>
              <a:spcBef>
                <a:spcPts val="0"/>
              </a:spcBef>
              <a:spcAft>
                <a:spcPts val="0"/>
              </a:spcAft>
              <a:buClr>
                <a:srgbClr val="666666"/>
              </a:buClr>
              <a:buSzPts val="1400"/>
              <a:buFont typeface="Arial"/>
              <a:buChar char="●"/>
            </a:pPr>
            <a:r>
              <a:rPr lang="en">
                <a:solidFill>
                  <a:srgbClr val="666666"/>
                </a:solidFill>
              </a:rPr>
              <a:t>Build a</a:t>
            </a:r>
            <a:r>
              <a:rPr b="1" lang="en">
                <a:solidFill>
                  <a:srgbClr val="666666"/>
                </a:solidFill>
              </a:rPr>
              <a:t> </a:t>
            </a:r>
            <a:r>
              <a:rPr lang="en">
                <a:solidFill>
                  <a:srgbClr val="666666"/>
                </a:solidFill>
              </a:rPr>
              <a:t>sustainable growth model for the expansion of foreign sales and training missions</a:t>
            </a:r>
            <a:endParaRPr>
              <a:solidFill>
                <a:srgbClr val="666666"/>
              </a:solidFill>
            </a:endParaRPr>
          </a:p>
          <a:p>
            <a:pPr indent="0" lvl="0" marL="0" rtl="0" algn="l">
              <a:lnSpc>
                <a:spcPct val="150000"/>
              </a:lnSpc>
              <a:spcBef>
                <a:spcPts val="1200"/>
              </a:spcBef>
              <a:spcAft>
                <a:spcPts val="0"/>
              </a:spcAft>
              <a:buNone/>
            </a:pPr>
            <a:r>
              <a:t/>
            </a:r>
            <a:endParaRPr>
              <a:solidFill>
                <a:srgbClr val="666666"/>
              </a:solidFill>
            </a:endParaRPr>
          </a:p>
          <a:p>
            <a:pPr indent="0" lvl="0" marL="0" rtl="0" algn="l">
              <a:lnSpc>
                <a:spcPct val="150000"/>
              </a:lnSpc>
              <a:spcBef>
                <a:spcPts val="1200"/>
              </a:spcBef>
              <a:spcAft>
                <a:spcPts val="0"/>
              </a:spcAft>
              <a:buNone/>
            </a:pPr>
            <a:r>
              <a:t/>
            </a:r>
            <a:endParaRPr>
              <a:solidFill>
                <a:srgbClr val="666666"/>
              </a:solidFill>
            </a:endParaRPr>
          </a:p>
          <a:p>
            <a:pPr indent="0" lvl="0" marL="0" rtl="0" algn="l">
              <a:lnSpc>
                <a:spcPct val="150000"/>
              </a:lnSpc>
              <a:spcBef>
                <a:spcPts val="1200"/>
              </a:spcBef>
              <a:spcAft>
                <a:spcPts val="0"/>
              </a:spcAft>
              <a:buNone/>
            </a:pPr>
            <a:r>
              <a:t/>
            </a:r>
            <a:endParaRPr>
              <a:solidFill>
                <a:srgbClr val="666666"/>
              </a:solidFill>
            </a:endParaRPr>
          </a:p>
          <a:p>
            <a:pPr indent="0" lvl="0" marL="0" rtl="0" algn="l">
              <a:lnSpc>
                <a:spcPct val="150000"/>
              </a:lnSpc>
              <a:spcBef>
                <a:spcPts val="1200"/>
              </a:spcBef>
              <a:spcAft>
                <a:spcPts val="0"/>
              </a:spcAft>
              <a:buNone/>
            </a:pPr>
            <a:r>
              <a:t/>
            </a:r>
            <a:endParaRPr>
              <a:solidFill>
                <a:srgbClr val="980000"/>
              </a:solidFill>
            </a:endParaRPr>
          </a:p>
          <a:p>
            <a:pPr indent="0" lvl="0" marL="0" rtl="0" algn="l">
              <a:lnSpc>
                <a:spcPct val="150000"/>
              </a:lnSpc>
              <a:spcBef>
                <a:spcPts val="1200"/>
              </a:spcBef>
              <a:spcAft>
                <a:spcPts val="0"/>
              </a:spcAft>
              <a:buNone/>
            </a:pPr>
            <a:r>
              <a:t/>
            </a:r>
            <a:endParaRPr>
              <a:solidFill>
                <a:srgbClr val="666666"/>
              </a:solidFill>
            </a:endParaRPr>
          </a:p>
          <a:p>
            <a:pPr indent="0" lvl="0" marL="0" rtl="0" algn="l">
              <a:lnSpc>
                <a:spcPct val="150000"/>
              </a:lnSpc>
              <a:spcBef>
                <a:spcPts val="1200"/>
              </a:spcBef>
              <a:spcAft>
                <a:spcPts val="1200"/>
              </a:spcAft>
              <a:buNone/>
            </a:pPr>
            <a:r>
              <a:t/>
            </a:r>
            <a:endParaRPr>
              <a:solidFill>
                <a:srgbClr val="666666"/>
              </a:solidFill>
            </a:endParaRPr>
          </a:p>
        </p:txBody>
      </p:sp>
      <p:pic>
        <p:nvPicPr>
          <p:cNvPr id="121" name="Google Shape;121;p20"/>
          <p:cNvPicPr preferRelativeResize="0"/>
          <p:nvPr/>
        </p:nvPicPr>
        <p:blipFill>
          <a:blip r:embed="rId4">
            <a:alphaModFix/>
          </a:blip>
          <a:stretch>
            <a:fillRect/>
          </a:stretch>
        </p:blipFill>
        <p:spPr>
          <a:xfrm>
            <a:off x="7140928" y="669853"/>
            <a:ext cx="2003076" cy="760100"/>
          </a:xfrm>
          <a:prstGeom prst="rect">
            <a:avLst/>
          </a:prstGeom>
          <a:noFill/>
          <a:ln>
            <a:noFill/>
          </a:ln>
        </p:spPr>
      </p:pic>
      <p:pic>
        <p:nvPicPr>
          <p:cNvPr id="122" name="Google Shape;122;p20"/>
          <p:cNvPicPr preferRelativeResize="0"/>
          <p:nvPr/>
        </p:nvPicPr>
        <p:blipFill>
          <a:blip r:embed="rId5">
            <a:alphaModFix/>
          </a:blip>
          <a:stretch>
            <a:fillRect/>
          </a:stretch>
        </p:blipFill>
        <p:spPr>
          <a:xfrm>
            <a:off x="2292500" y="82400"/>
            <a:ext cx="4348051" cy="1493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1"/>
          <p:cNvPicPr preferRelativeResize="0"/>
          <p:nvPr/>
        </p:nvPicPr>
        <p:blipFill>
          <a:blip r:embed="rId3">
            <a:alphaModFix/>
          </a:blip>
          <a:stretch>
            <a:fillRect/>
          </a:stretch>
        </p:blipFill>
        <p:spPr>
          <a:xfrm>
            <a:off x="0" y="0"/>
            <a:ext cx="9144003" cy="1353750"/>
          </a:xfrm>
          <a:prstGeom prst="rect">
            <a:avLst/>
          </a:prstGeom>
          <a:noFill/>
          <a:ln>
            <a:noFill/>
          </a:ln>
          <a:effectLst>
            <a:outerShdw blurRad="57150" rotWithShape="0" algn="bl" dir="5400000" dist="19050">
              <a:srgbClr val="000000">
                <a:alpha val="50000"/>
              </a:srgbClr>
            </a:outerShdw>
          </a:effectLst>
        </p:spPr>
      </p:pic>
      <p:pic>
        <p:nvPicPr>
          <p:cNvPr id="128" name="Google Shape;128;p21"/>
          <p:cNvPicPr preferRelativeResize="0"/>
          <p:nvPr/>
        </p:nvPicPr>
        <p:blipFill>
          <a:blip r:embed="rId4">
            <a:alphaModFix/>
          </a:blip>
          <a:stretch>
            <a:fillRect/>
          </a:stretch>
        </p:blipFill>
        <p:spPr>
          <a:xfrm>
            <a:off x="261375" y="2564900"/>
            <a:ext cx="1944125" cy="1944100"/>
          </a:xfrm>
          <a:prstGeom prst="rect">
            <a:avLst/>
          </a:prstGeom>
          <a:noFill/>
          <a:ln>
            <a:noFill/>
          </a:ln>
        </p:spPr>
      </p:pic>
      <p:pic>
        <p:nvPicPr>
          <p:cNvPr id="129" name="Google Shape;129;p21"/>
          <p:cNvPicPr preferRelativeResize="0"/>
          <p:nvPr/>
        </p:nvPicPr>
        <p:blipFill>
          <a:blip r:embed="rId5">
            <a:alphaModFix/>
          </a:blip>
          <a:stretch>
            <a:fillRect/>
          </a:stretch>
        </p:blipFill>
        <p:spPr>
          <a:xfrm>
            <a:off x="2539588" y="2645137"/>
            <a:ext cx="2717413" cy="2244488"/>
          </a:xfrm>
          <a:prstGeom prst="rect">
            <a:avLst/>
          </a:prstGeom>
          <a:noFill/>
          <a:ln>
            <a:noFill/>
          </a:ln>
        </p:spPr>
      </p:pic>
      <p:sp>
        <p:nvSpPr>
          <p:cNvPr id="130" name="Google Shape;130;p21"/>
          <p:cNvSpPr txBox="1"/>
          <p:nvPr>
            <p:ph type="ctrTitle"/>
          </p:nvPr>
        </p:nvSpPr>
        <p:spPr>
          <a:xfrm>
            <a:off x="231888" y="4556025"/>
            <a:ext cx="2003100" cy="3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1000"/>
              <a:t>campallianceinc.org/kids247</a:t>
            </a:r>
            <a:endParaRPr sz="1000"/>
          </a:p>
        </p:txBody>
      </p:sp>
      <p:pic>
        <p:nvPicPr>
          <p:cNvPr id="131" name="Google Shape;131;p21"/>
          <p:cNvPicPr preferRelativeResize="0"/>
          <p:nvPr/>
        </p:nvPicPr>
        <p:blipFill>
          <a:blip r:embed="rId6">
            <a:alphaModFix/>
          </a:blip>
          <a:stretch>
            <a:fillRect/>
          </a:stretch>
        </p:blipFill>
        <p:spPr>
          <a:xfrm>
            <a:off x="3025687" y="-132775"/>
            <a:ext cx="3092626" cy="1789250"/>
          </a:xfrm>
          <a:prstGeom prst="rect">
            <a:avLst/>
          </a:prstGeom>
          <a:noFill/>
          <a:ln>
            <a:noFill/>
          </a:ln>
        </p:spPr>
      </p:pic>
      <p:pic>
        <p:nvPicPr>
          <p:cNvPr id="132" name="Google Shape;132;p21"/>
          <p:cNvPicPr preferRelativeResize="0"/>
          <p:nvPr/>
        </p:nvPicPr>
        <p:blipFill>
          <a:blip r:embed="rId7">
            <a:alphaModFix/>
          </a:blip>
          <a:stretch>
            <a:fillRect/>
          </a:stretch>
        </p:blipFill>
        <p:spPr>
          <a:xfrm>
            <a:off x="7140928" y="669853"/>
            <a:ext cx="2003076" cy="760100"/>
          </a:xfrm>
          <a:prstGeom prst="rect">
            <a:avLst/>
          </a:prstGeom>
          <a:noFill/>
          <a:ln>
            <a:noFill/>
          </a:ln>
        </p:spPr>
      </p:pic>
      <p:pic>
        <p:nvPicPr>
          <p:cNvPr id="133" name="Google Shape;133;p21"/>
          <p:cNvPicPr preferRelativeResize="0"/>
          <p:nvPr/>
        </p:nvPicPr>
        <p:blipFill>
          <a:blip r:embed="rId8">
            <a:alphaModFix/>
          </a:blip>
          <a:stretch>
            <a:fillRect/>
          </a:stretch>
        </p:blipFill>
        <p:spPr>
          <a:xfrm>
            <a:off x="6681150" y="2754000"/>
            <a:ext cx="1755000" cy="1755000"/>
          </a:xfrm>
          <a:prstGeom prst="rect">
            <a:avLst/>
          </a:prstGeom>
          <a:noFill/>
          <a:ln>
            <a:noFill/>
          </a:ln>
        </p:spPr>
      </p:pic>
      <p:sp>
        <p:nvSpPr>
          <p:cNvPr id="134" name="Google Shape;134;p21"/>
          <p:cNvSpPr txBox="1"/>
          <p:nvPr/>
        </p:nvSpPr>
        <p:spPr>
          <a:xfrm>
            <a:off x="6226950" y="4397025"/>
            <a:ext cx="2663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https://arkdhs.force.com/elicensing/s/search-provider/find-providers?tab=CC</a:t>
            </a:r>
            <a:endParaRPr sz="1000"/>
          </a:p>
        </p:txBody>
      </p:sp>
      <p:pic>
        <p:nvPicPr>
          <p:cNvPr id="135" name="Google Shape;135;p21"/>
          <p:cNvPicPr preferRelativeResize="0"/>
          <p:nvPr/>
        </p:nvPicPr>
        <p:blipFill>
          <a:blip r:embed="rId9">
            <a:alphaModFix/>
          </a:blip>
          <a:stretch>
            <a:fillRect/>
          </a:stretch>
        </p:blipFill>
        <p:spPr>
          <a:xfrm>
            <a:off x="2143375" y="3062650"/>
            <a:ext cx="626150" cy="858650"/>
          </a:xfrm>
          <a:prstGeom prst="rect">
            <a:avLst/>
          </a:prstGeom>
          <a:noFill/>
          <a:ln>
            <a:noFill/>
          </a:ln>
        </p:spPr>
      </p:pic>
      <p:sp>
        <p:nvSpPr>
          <p:cNvPr id="136" name="Google Shape;136;p21"/>
          <p:cNvSpPr txBox="1"/>
          <p:nvPr/>
        </p:nvSpPr>
        <p:spPr>
          <a:xfrm>
            <a:off x="5336700" y="1618475"/>
            <a:ext cx="3731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66666"/>
                </a:solidFill>
              </a:rPr>
              <a:t>To check if your current provider is enrolled and participating in the state QRIS system:</a:t>
            </a:r>
            <a:endParaRPr>
              <a:solidFill>
                <a:srgbClr val="666666"/>
              </a:solidFill>
            </a:endParaRPr>
          </a:p>
        </p:txBody>
      </p:sp>
      <p:pic>
        <p:nvPicPr>
          <p:cNvPr id="137" name="Google Shape;137;p21"/>
          <p:cNvPicPr preferRelativeResize="0"/>
          <p:nvPr/>
        </p:nvPicPr>
        <p:blipFill>
          <a:blip r:embed="rId9">
            <a:alphaModFix/>
          </a:blip>
          <a:stretch>
            <a:fillRect/>
          </a:stretch>
        </p:blipFill>
        <p:spPr>
          <a:xfrm rot="5400000">
            <a:off x="7245575" y="2116150"/>
            <a:ext cx="626150" cy="858650"/>
          </a:xfrm>
          <a:prstGeom prst="rect">
            <a:avLst/>
          </a:prstGeom>
          <a:noFill/>
          <a:ln>
            <a:noFill/>
          </a:ln>
        </p:spPr>
      </p:pic>
      <p:sp>
        <p:nvSpPr>
          <p:cNvPr id="138" name="Google Shape;138;p21"/>
          <p:cNvSpPr txBox="1"/>
          <p:nvPr/>
        </p:nvSpPr>
        <p:spPr>
          <a:xfrm>
            <a:off x="432625" y="1618475"/>
            <a:ext cx="3565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66666"/>
                </a:solidFill>
              </a:rPr>
              <a:t>Find More Information about MCCYN-Plus Expansion &amp; Camp Alliance</a:t>
            </a:r>
            <a:endParaRPr>
              <a:solidFill>
                <a:srgbClr val="66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